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34" r:id="rId2"/>
    <p:sldId id="345" r:id="rId3"/>
    <p:sldId id="356" r:id="rId4"/>
    <p:sldId id="357" r:id="rId5"/>
    <p:sldId id="358" r:id="rId6"/>
    <p:sldId id="359" r:id="rId7"/>
    <p:sldId id="360" r:id="rId8"/>
    <p:sldId id="361" r:id="rId9"/>
    <p:sldId id="362" r:id="rId10"/>
    <p:sldId id="363" r:id="rId11"/>
    <p:sldId id="364" r:id="rId12"/>
    <p:sldId id="365" r:id="rId13"/>
    <p:sldId id="366" r:id="rId14"/>
    <p:sldId id="367" r:id="rId15"/>
    <p:sldId id="368" r:id="rId16"/>
    <p:sldId id="370" r:id="rId17"/>
    <p:sldId id="372" r:id="rId18"/>
    <p:sldId id="373" r:id="rId19"/>
    <p:sldId id="376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496"/>
    <a:srgbClr val="692AA2"/>
    <a:srgbClr val="0033CC"/>
    <a:srgbClr val="0000FF"/>
    <a:srgbClr val="FE230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034E78-7F5D-4C2E-B375-FC64B27BC917}" styleName="深色样式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深色样式 1 - 强调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EC20E35-A176-4012-BC5E-935CFFF8708E}" styleName="中度样式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浅色样式 2 - 强调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浅色样式 1 - 强调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浅色样式 1 - 强调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B9631B5-78F2-41C9-869B-9F39066F8104}" styleName="中度样式 3 - 强调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中度样式 3 - 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深色样式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57" autoAdjust="0"/>
  </p:normalViewPr>
  <p:slideViewPr>
    <p:cSldViewPr>
      <p:cViewPr varScale="1">
        <p:scale>
          <a:sx n="98" d="100"/>
          <a:sy n="98" d="100"/>
        </p:scale>
        <p:origin x="-2004" y="-102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738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A6A17-8E72-4709-B2EB-524D869D35D5}" type="datetimeFigureOut">
              <a:rPr lang="zh-CN" altLang="en-US" smtClean="0"/>
              <a:pPr/>
              <a:t>2015/12/11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B479B-7C2D-43F5-BDD8-FE14A3C96E1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3999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B479B-7C2D-43F5-BDD8-FE14A3C96E10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28"/>
              <a:ext cx="5742" cy="1184"/>
              <a:chOff x="0" y="2"/>
              <a:chExt cx="5760" cy="1678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167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A6B2F-206F-4B5B-B56C-B9CE8962150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D4221-3E95-4C16-9BE9-9F113584122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5033978"/>
          </a:xfrm>
        </p:spPr>
        <p:txBody>
          <a:bodyPr/>
          <a:lstStyle>
            <a:lvl1pPr>
              <a:spcBef>
                <a:spcPts val="600"/>
              </a:spcBef>
              <a:defRPr sz="3000" b="0">
                <a:solidFill>
                  <a:schemeClr val="bg2">
                    <a:lumMod val="10000"/>
                  </a:schemeClr>
                </a:solidFill>
              </a:defRPr>
            </a:lvl1pPr>
            <a:lvl2pPr>
              <a:defRPr lang="zh-CN" altLang="en-US" sz="2800" b="0" dirty="0" smtClean="0">
                <a:solidFill>
                  <a:srgbClr val="1D1496"/>
                </a:solidFill>
                <a:latin typeface="楷体_GB2312" pitchFamily="49" charset="-122"/>
                <a:ea typeface="楷体_GB2312" pitchFamily="49" charset="-122"/>
                <a:cs typeface="+mn-cs"/>
              </a:defRPr>
            </a:lvl2pPr>
            <a:lvl3pPr>
              <a:defRPr lang="zh-CN" altLang="en-US" sz="2600" b="0" dirty="0" smtClean="0">
                <a:solidFill>
                  <a:srgbClr val="692AA2"/>
                </a:solidFill>
                <a:latin typeface="Arial" pitchFamily="34" charset="0"/>
              </a:defRPr>
            </a:lvl3pPr>
            <a:lvl4pPr>
              <a:defRPr lang="zh-CN" altLang="en-US" sz="2600" b="0" dirty="0" smtClean="0">
                <a:solidFill>
                  <a:srgbClr val="0070C0"/>
                </a:solidFill>
                <a:latin typeface="Arial" pitchFamily="34" charset="0"/>
              </a:defRPr>
            </a:lvl4pPr>
            <a:lvl5pPr>
              <a:defRPr lang="zh-CN" altLang="en-US" sz="2400" b="0" dirty="0">
                <a:solidFill>
                  <a:srgbClr val="00B050"/>
                </a:solidFill>
                <a:latin typeface="Arial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DA8C0-41B4-45A0-8D62-5DAED5F9C1E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06CE8-7810-4188-B69A-D59D517C810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41E34-A5F4-4C75-A0C2-DF636D5FB51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1412C-3F7D-4262-8028-551518F5411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BAEAF-C151-480C-962E-93C9FA7CF54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B02AF-77A9-473F-86A0-5756A0E901C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ED1EA-C113-4C86-896D-C3DEF808462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E2369-FABF-484F-BEA0-5AD2AF66898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flipH="1"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85860"/>
            <a:ext cx="8610600" cy="496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D350B63-8B59-4F8A-93D3-3F038884A51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44" y="357166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 b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楷体_GB2312" pitchFamily="49" charset="-122"/>
          <a:ea typeface="楷体_GB2312" pitchFamily="49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rgbClr val="7030A0"/>
          </a:solidFill>
          <a:latin typeface="楷体_GB2312" pitchFamily="49" charset="-122"/>
          <a:ea typeface="楷体_GB2312" pitchFamily="49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楷体_GB2312" pitchFamily="49" charset="-122"/>
          <a:ea typeface="楷体_GB2312" pitchFamily="49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rgbClr val="00B050"/>
          </a:solidFill>
          <a:latin typeface="楷体_GB2312" pitchFamily="49" charset="-122"/>
          <a:ea typeface="楷体_GB2312" pitchFamily="49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第十六节  意识障碍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dirty="0" smtClean="0"/>
              <a:t>以觉醒状态改变为主的意识障碍</a:t>
            </a:r>
            <a:endParaRPr lang="en-US" dirty="0" smtClean="0"/>
          </a:p>
          <a:p>
            <a:pPr lvl="2"/>
            <a:r>
              <a:rPr dirty="0" smtClean="0"/>
              <a:t>昏迷</a:t>
            </a:r>
            <a:endParaRPr lang="en-US" dirty="0" smtClean="0"/>
          </a:p>
          <a:p>
            <a:pPr lvl="3"/>
            <a:r>
              <a:rPr dirty="0" smtClean="0"/>
              <a:t>是最严重的意识障碍</a:t>
            </a:r>
            <a:endParaRPr lang="en-US" dirty="0" smtClean="0"/>
          </a:p>
          <a:p>
            <a:pPr lvl="3">
              <a:buNone/>
            </a:pPr>
            <a:endParaRPr dirty="0"/>
          </a:p>
          <a:p>
            <a:pPr lvl="2"/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685141"/>
              </p:ext>
            </p:extLst>
          </p:nvPr>
        </p:nvGraphicFramePr>
        <p:xfrm>
          <a:off x="1475656" y="3251485"/>
          <a:ext cx="7416824" cy="3129843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440160"/>
                <a:gridCol w="5976664"/>
              </a:tblGrid>
              <a:tr h="41712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kern="1200" dirty="0" smtClean="0"/>
                        <a:t>分  度</a:t>
                      </a:r>
                      <a:endParaRPr lang="zh-CN" altLang="en-US" sz="2000" b="1" kern="1200" dirty="0" smtClean="0">
                        <a:solidFill>
                          <a:srgbClr val="C00000"/>
                        </a:solidFill>
                        <a:latin typeface="楷体_GB2312" pitchFamily="49" charset="-122"/>
                        <a:ea typeface="楷体_GB2312" pitchFamily="49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kern="1200" dirty="0" smtClean="0"/>
                        <a:t> 表    现</a:t>
                      </a:r>
                      <a:endParaRPr lang="zh-CN" altLang="en-US" sz="2000" b="0" kern="1200" dirty="0" smtClean="0">
                        <a:solidFill>
                          <a:srgbClr val="000099"/>
                        </a:solidFill>
                        <a:latin typeface="Arial" charset="0"/>
                        <a:ea typeface="华文新魏" pitchFamily="2" charset="-122"/>
                        <a:cs typeface="+mn-cs"/>
                      </a:endParaRPr>
                    </a:p>
                  </a:txBody>
                  <a:tcPr/>
                </a:tc>
              </a:tr>
              <a:tr h="126536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kern="1200" dirty="0" smtClean="0"/>
                        <a:t>轻度昏迷</a:t>
                      </a:r>
                      <a:endParaRPr lang="zh-CN" altLang="en-US" sz="2000" b="1" kern="1200" dirty="0" smtClean="0">
                        <a:solidFill>
                          <a:srgbClr val="C00000"/>
                        </a:solidFill>
                        <a:latin typeface="楷体_GB2312" pitchFamily="49" charset="-122"/>
                        <a:ea typeface="楷体_GB2312" pitchFamily="49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zh-CN" altLang="en-US" sz="2000" kern="1200" dirty="0" smtClean="0"/>
                        <a:t>大部分意识丧失，无自主运动</a:t>
                      </a:r>
                      <a:endParaRPr lang="en-US" altLang="zh-CN" sz="2000" kern="1200" dirty="0" smtClean="0"/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zh-CN" altLang="en-US" sz="2000" kern="1200" dirty="0" smtClean="0"/>
                        <a:t>对声、光刺激无反应</a:t>
                      </a:r>
                      <a:endParaRPr lang="en-US" altLang="zh-CN" sz="2000" kern="1200" dirty="0" smtClean="0"/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zh-CN" altLang="en-US" sz="2000" kern="1200" dirty="0" smtClean="0"/>
                        <a:t>对疼痛刺激尚可出现痛苦表情或肢体退缩等防御反应</a:t>
                      </a:r>
                      <a:endParaRPr lang="zh-CN" altLang="en-US" sz="2000" b="0" kern="1200" dirty="0" smtClean="0">
                        <a:solidFill>
                          <a:srgbClr val="000099"/>
                        </a:solidFill>
                        <a:latin typeface="Arial" charset="0"/>
                        <a:ea typeface="华文新魏" pitchFamily="2" charset="-122"/>
                        <a:cs typeface="+mn-cs"/>
                      </a:endParaRPr>
                    </a:p>
                  </a:txBody>
                  <a:tcPr/>
                </a:tc>
              </a:tr>
              <a:tr h="68121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kern="1200" dirty="0" smtClean="0"/>
                        <a:t>中度昏迷</a:t>
                      </a:r>
                      <a:endParaRPr lang="zh-CN" altLang="en-US" sz="2000" b="1" kern="1200" dirty="0" smtClean="0">
                        <a:solidFill>
                          <a:srgbClr val="C00000"/>
                        </a:solidFill>
                        <a:latin typeface="楷体_GB2312" pitchFamily="49" charset="-122"/>
                        <a:ea typeface="楷体_GB2312" pitchFamily="49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zh-CN" altLang="en-US" sz="2000" kern="1200" dirty="0" smtClean="0"/>
                        <a:t>对周围事物及各种刺激均无反应</a:t>
                      </a:r>
                      <a:endParaRPr lang="en-US" altLang="zh-CN" sz="2000" kern="1200" dirty="0" smtClean="0"/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zh-CN" altLang="en-US" sz="2000" kern="1200" dirty="0" smtClean="0"/>
                        <a:t>对剧烈刺激可有防御反应</a:t>
                      </a:r>
                      <a:endParaRPr lang="zh-CN" altLang="en-US" sz="2000" b="0" kern="1200" dirty="0" smtClean="0">
                        <a:solidFill>
                          <a:srgbClr val="000099"/>
                        </a:solidFill>
                        <a:latin typeface="Arial" charset="0"/>
                        <a:ea typeface="华文新魏" pitchFamily="2" charset="-122"/>
                        <a:cs typeface="+mn-cs"/>
                      </a:endParaRPr>
                    </a:p>
                  </a:txBody>
                  <a:tcPr/>
                </a:tc>
              </a:tr>
              <a:tr h="66754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kern="1200" dirty="0" smtClean="0"/>
                        <a:t>深度昏迷</a:t>
                      </a:r>
                      <a:endParaRPr lang="zh-CN" altLang="en-US" sz="2000" b="1" kern="1200" dirty="0" smtClean="0">
                        <a:solidFill>
                          <a:srgbClr val="C00000"/>
                        </a:solidFill>
                        <a:latin typeface="楷体_GB2312" pitchFamily="49" charset="-122"/>
                        <a:ea typeface="楷体_GB2312" pitchFamily="49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zh-CN" altLang="en-US" sz="2000" kern="1200" dirty="0" smtClean="0"/>
                        <a:t>意识完全丧失，全身肌肉松弛，对任何刺激均无反应，深、浅反射均消失。</a:t>
                      </a:r>
                      <a:endParaRPr lang="zh-CN" altLang="en-US" sz="2000" b="0" kern="1200" dirty="0" smtClean="0">
                        <a:solidFill>
                          <a:srgbClr val="000099"/>
                        </a:solidFill>
                        <a:latin typeface="Arial" charset="0"/>
                        <a:ea typeface="华文新魏" pitchFamily="2" charset="-122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altLang="en-US" dirty="0" smtClean="0"/>
              <a:t>以意识内容改变为主的意识障碍</a:t>
            </a:r>
            <a:endParaRPr lang="en-US" altLang="en-US" dirty="0" smtClean="0"/>
          </a:p>
          <a:p>
            <a:pPr lvl="2"/>
            <a:r>
              <a:rPr dirty="0" smtClean="0"/>
              <a:t>意识模糊 </a:t>
            </a:r>
            <a:endParaRPr lang="en-US" dirty="0" smtClean="0"/>
          </a:p>
          <a:p>
            <a:pPr lvl="3"/>
            <a:r>
              <a:rPr dirty="0" smtClean="0"/>
              <a:t>患者意识水平轻度降低</a:t>
            </a:r>
            <a:r>
              <a:rPr dirty="0"/>
              <a:t>，能保持简单的精神活动</a:t>
            </a:r>
            <a:r>
              <a:rPr dirty="0" smtClean="0"/>
              <a:t>，但对时间</a:t>
            </a:r>
            <a:r>
              <a:rPr dirty="0"/>
              <a:t>、地点、</a:t>
            </a:r>
            <a:r>
              <a:rPr dirty="0" smtClean="0"/>
              <a:t>人物等定向能力发生障碍</a:t>
            </a:r>
            <a:endParaRPr lang="en-US" dirty="0" smtClean="0"/>
          </a:p>
          <a:p>
            <a:pPr lvl="2"/>
            <a:r>
              <a:rPr dirty="0" smtClean="0"/>
              <a:t>谵妄</a:t>
            </a:r>
            <a:endParaRPr lang="en-US" dirty="0" smtClean="0"/>
          </a:p>
          <a:p>
            <a:pPr lvl="3"/>
            <a:r>
              <a:rPr dirty="0" smtClean="0"/>
              <a:t>是一种以中枢神经系统兴奋性增高为主的急性脑功能失调</a:t>
            </a:r>
            <a:r>
              <a:rPr dirty="0"/>
              <a:t>。表现为意识模糊，感觉错乱（幻觉、错觉等），定向力丧失、躁动不安</a:t>
            </a:r>
            <a:r>
              <a:rPr dirty="0" smtClean="0"/>
              <a:t>、言语杂乱等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en-US" dirty="0" smtClean="0"/>
              <a:t>判断有无意识障碍及程度</a:t>
            </a:r>
            <a:endParaRPr lang="en-US" altLang="zh-CN" dirty="0"/>
          </a:p>
          <a:p>
            <a:pPr lvl="2"/>
            <a:r>
              <a:rPr dirty="0" smtClean="0"/>
              <a:t>可根据患者对刺激的反应</a:t>
            </a:r>
            <a:r>
              <a:rPr dirty="0"/>
              <a:t>，回答问题的准确性、肢体活动情况、痛觉试验</a:t>
            </a:r>
            <a:r>
              <a:rPr dirty="0" smtClean="0"/>
              <a:t>、神经反射等可以判断有无意识障碍及程度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可以按格拉斯哥昏迷评分表（</a:t>
            </a:r>
            <a:r>
              <a:rPr lang="en-US" altLang="zh-CN" dirty="0" smtClean="0"/>
              <a:t>Glasgow coma </a:t>
            </a:r>
            <a:r>
              <a:rPr lang="en-US" altLang="zh-CN" dirty="0" err="1" smtClean="0"/>
              <a:t>scale,GCS</a:t>
            </a:r>
            <a:r>
              <a:rPr lang="zh-CN" altLang="en-US" dirty="0" smtClean="0"/>
              <a:t>）对意识障碍的程度进行评估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GCS </a:t>
            </a:r>
            <a:r>
              <a:rPr lang="zh-CN" altLang="en-US" dirty="0" smtClean="0"/>
              <a:t>评分项目包括</a:t>
            </a:r>
            <a:r>
              <a:rPr dirty="0"/>
              <a:t>睁眼反应、运动反应和语言反应 </a:t>
            </a:r>
            <a:r>
              <a:rPr lang="en-US" altLang="zh-CN" dirty="0"/>
              <a:t>3 </a:t>
            </a:r>
            <a:r>
              <a:rPr dirty="0" smtClean="0"/>
              <a:t>部分</a:t>
            </a:r>
            <a:r>
              <a:rPr lang="en-US" dirty="0" smtClean="0"/>
              <a:t>;</a:t>
            </a:r>
          </a:p>
          <a:p>
            <a:pPr lvl="3"/>
            <a:r>
              <a:rPr lang="en-US" altLang="zh-CN" dirty="0" smtClean="0"/>
              <a:t>GCS </a:t>
            </a:r>
            <a:r>
              <a:rPr dirty="0" smtClean="0"/>
              <a:t>总分范围为 </a:t>
            </a:r>
            <a:r>
              <a:rPr lang="en-US" altLang="zh-CN" dirty="0"/>
              <a:t>3</a:t>
            </a:r>
            <a:r>
              <a:rPr dirty="0"/>
              <a:t>～</a:t>
            </a:r>
            <a:r>
              <a:rPr lang="en-US" altLang="zh-CN" dirty="0"/>
              <a:t>15</a:t>
            </a:r>
            <a:r>
              <a:rPr dirty="0"/>
              <a:t>分，</a:t>
            </a:r>
            <a:r>
              <a:rPr lang="en-US" altLang="zh-CN" dirty="0"/>
              <a:t>14</a:t>
            </a:r>
            <a:r>
              <a:rPr dirty="0"/>
              <a:t>～</a:t>
            </a:r>
            <a:r>
              <a:rPr lang="en-US" altLang="zh-CN" dirty="0"/>
              <a:t>15</a:t>
            </a:r>
            <a:r>
              <a:rPr dirty="0"/>
              <a:t>分为正常，</a:t>
            </a:r>
            <a:r>
              <a:rPr lang="en-US" altLang="zh-CN" dirty="0"/>
              <a:t>9</a:t>
            </a:r>
            <a:r>
              <a:rPr dirty="0"/>
              <a:t>～</a:t>
            </a:r>
            <a:r>
              <a:rPr lang="en-US" altLang="zh-CN" dirty="0"/>
              <a:t>13</a:t>
            </a:r>
            <a:r>
              <a:rPr dirty="0" smtClean="0"/>
              <a:t>分表示患者已有程度不等的意识障碍</a:t>
            </a:r>
            <a:r>
              <a:rPr dirty="0"/>
              <a:t>，</a:t>
            </a:r>
            <a:r>
              <a:rPr lang="en-US" altLang="zh-CN" dirty="0"/>
              <a:t>8</a:t>
            </a:r>
            <a:r>
              <a:rPr dirty="0" smtClean="0"/>
              <a:t>分以下为昏迷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3767134" cy="5033978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dirty="0" smtClean="0"/>
              <a:t>伴随症状和体征</a:t>
            </a:r>
            <a:endParaRPr lang="en-US" dirty="0" smtClean="0"/>
          </a:p>
          <a:p>
            <a:pPr lvl="2"/>
            <a:r>
              <a:rPr dirty="0" smtClean="0"/>
              <a:t>发热                                </a:t>
            </a:r>
            <a:endParaRPr lang="en-US" dirty="0" smtClean="0"/>
          </a:p>
          <a:p>
            <a:pPr lvl="2"/>
            <a:r>
              <a:rPr dirty="0" smtClean="0"/>
              <a:t>高血压</a:t>
            </a:r>
            <a:r>
              <a:rPr lang="en-US" dirty="0" smtClean="0"/>
              <a:t>/</a:t>
            </a:r>
            <a:r>
              <a:rPr dirty="0" smtClean="0"/>
              <a:t>低血压</a:t>
            </a:r>
            <a:endParaRPr lang="en-US" dirty="0" smtClean="0"/>
          </a:p>
          <a:p>
            <a:pPr lvl="2"/>
            <a:r>
              <a:rPr dirty="0" smtClean="0"/>
              <a:t>呼吸缓慢</a:t>
            </a:r>
            <a:endParaRPr lang="en-US" dirty="0" smtClean="0"/>
          </a:p>
          <a:p>
            <a:pPr lvl="2"/>
            <a:r>
              <a:rPr dirty="0" smtClean="0"/>
              <a:t>瘫痪</a:t>
            </a:r>
            <a:endParaRPr lang="en-US" dirty="0" smtClean="0"/>
          </a:p>
          <a:p>
            <a:pPr lvl="2"/>
            <a:r>
              <a:rPr dirty="0" smtClean="0"/>
              <a:t>脑膜刺激征</a:t>
            </a:r>
            <a:endParaRPr lang="en-US" dirty="0" smtClean="0"/>
          </a:p>
          <a:p>
            <a:pPr lvl="2"/>
            <a:r>
              <a:rPr dirty="0" smtClean="0"/>
              <a:t>瞳孔散大</a:t>
            </a:r>
            <a:r>
              <a:rPr lang="en-US" dirty="0" smtClean="0"/>
              <a:t>/</a:t>
            </a:r>
            <a:r>
              <a:rPr dirty="0" smtClean="0"/>
              <a:t>缩小</a:t>
            </a:r>
            <a:endParaRPr lang="en-US" dirty="0" smtClean="0"/>
          </a:p>
          <a:p>
            <a:pPr lvl="2"/>
            <a:r>
              <a:rPr dirty="0" smtClean="0"/>
              <a:t>心动过缓</a:t>
            </a:r>
            <a:endParaRPr lang="en-US" dirty="0" smtClean="0"/>
          </a:p>
          <a:p>
            <a:pPr lvl="2"/>
            <a:r>
              <a:rPr dirty="0" smtClean="0"/>
              <a:t>皮肤</a:t>
            </a:r>
            <a:r>
              <a:rPr lang="zh-CN" altLang="en-US" dirty="0" smtClean="0"/>
              <a:t>黏膜</a:t>
            </a:r>
            <a:r>
              <a:rPr dirty="0" smtClean="0"/>
              <a:t>改变</a:t>
            </a:r>
            <a:endParaRPr lang="en-US" dirty="0" smtClean="0"/>
          </a:p>
          <a:p>
            <a:pPr lvl="2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  <p:pic>
        <p:nvPicPr>
          <p:cNvPr id="7" name="Picture 10" descr="j0343475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2000240"/>
            <a:ext cx="1458914" cy="400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410604" cy="5033978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dirty="0" smtClean="0"/>
              <a:t>意识障碍对患者的影响</a:t>
            </a:r>
            <a:endParaRPr lang="en-US" dirty="0" smtClean="0"/>
          </a:p>
          <a:p>
            <a:pPr lvl="2"/>
            <a:r>
              <a:rPr dirty="0" smtClean="0"/>
              <a:t>自我防御能力下降</a:t>
            </a:r>
            <a:r>
              <a:rPr dirty="0"/>
              <a:t>，</a:t>
            </a:r>
            <a:r>
              <a:rPr dirty="0" smtClean="0"/>
              <a:t>易发生各种伤害；</a:t>
            </a:r>
            <a:endParaRPr lang="en-US" dirty="0" smtClean="0"/>
          </a:p>
          <a:p>
            <a:pPr lvl="2"/>
            <a:r>
              <a:rPr dirty="0" smtClean="0"/>
              <a:t>昏迷患者不能经口进食</a:t>
            </a:r>
            <a:r>
              <a:rPr dirty="0"/>
              <a:t>、咳嗽及吞咽反射的减弱或消失，易发生肺部感染</a:t>
            </a:r>
            <a:r>
              <a:rPr dirty="0" smtClean="0"/>
              <a:t>；</a:t>
            </a:r>
            <a:endParaRPr lang="en-US" dirty="0" smtClean="0"/>
          </a:p>
          <a:p>
            <a:pPr lvl="2"/>
            <a:r>
              <a:rPr dirty="0" smtClean="0"/>
              <a:t>由于排便与排尿能力丧失或留置导尿等</a:t>
            </a:r>
            <a:r>
              <a:rPr dirty="0"/>
              <a:t>，易合并尿路感染</a:t>
            </a:r>
            <a:r>
              <a:rPr dirty="0" smtClean="0"/>
              <a:t>；</a:t>
            </a:r>
            <a:endParaRPr lang="en-US" dirty="0" smtClean="0"/>
          </a:p>
          <a:p>
            <a:pPr lvl="2"/>
            <a:r>
              <a:rPr dirty="0" smtClean="0"/>
              <a:t>昏迷患者除生命体征可有异常外</a:t>
            </a:r>
            <a:r>
              <a:rPr dirty="0"/>
              <a:t>，还会出现口腔炎、结膜炎、角膜炎、角膜溃疡、</a:t>
            </a:r>
            <a:r>
              <a:rPr dirty="0" smtClean="0"/>
              <a:t>营养不良等；</a:t>
            </a:r>
            <a:endParaRPr lang="en-US" dirty="0" smtClean="0"/>
          </a:p>
          <a:p>
            <a:pPr lvl="2"/>
            <a:r>
              <a:rPr dirty="0" smtClean="0"/>
              <a:t>谵妄患者因躁动不安易发生意外。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24918" cy="5033978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dirty="0" smtClean="0"/>
              <a:t>相关的既往病史与个人史  </a:t>
            </a:r>
            <a:endParaRPr lang="en-US" dirty="0" smtClean="0"/>
          </a:p>
          <a:p>
            <a:pPr lvl="2"/>
            <a:r>
              <a:rPr dirty="0" smtClean="0"/>
              <a:t>有无引起意识障碍相关的疾病史、癫痫等病史、类似发作史、毒物或药物接触史等。</a:t>
            </a:r>
            <a:endParaRPr lang="en-US" dirty="0" smtClean="0"/>
          </a:p>
          <a:p>
            <a:pPr lvl="1"/>
            <a:r>
              <a:rPr dirty="0" smtClean="0"/>
              <a:t>处理情况  </a:t>
            </a:r>
            <a:endParaRPr lang="en-US" dirty="0" smtClean="0"/>
          </a:p>
          <a:p>
            <a:pPr lvl="2"/>
            <a:r>
              <a:rPr dirty="0" smtClean="0"/>
              <a:t>发生意识障碍后有无采取相应的处理措施及其效果等</a:t>
            </a:r>
            <a:r>
              <a:rPr lang="en-US" altLang="zh-CN" dirty="0"/>
              <a:t>,</a:t>
            </a:r>
            <a:r>
              <a:rPr dirty="0" smtClean="0"/>
              <a:t>包括诊断</a:t>
            </a:r>
            <a:r>
              <a:rPr dirty="0"/>
              <a:t>、治疗的经过、相关的辅助检查等。 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（二）身体评估</a:t>
            </a:r>
            <a:endParaRPr lang="en-US" altLang="zh-CN" dirty="0" smtClean="0"/>
          </a:p>
          <a:p>
            <a:pPr lvl="1"/>
            <a:r>
              <a:rPr dirty="0" smtClean="0"/>
              <a:t>一般状态</a:t>
            </a:r>
            <a:endParaRPr lang="en-US" dirty="0" smtClean="0"/>
          </a:p>
          <a:p>
            <a:pPr lvl="2"/>
            <a:r>
              <a:rPr dirty="0" smtClean="0"/>
              <a:t>生命体征</a:t>
            </a:r>
            <a:r>
              <a:rPr dirty="0"/>
              <a:t>、营养状况、意识状态、有无压疮、</a:t>
            </a:r>
            <a:r>
              <a:rPr dirty="0" smtClean="0"/>
              <a:t>有无肝掌和蜘蛛痣</a:t>
            </a:r>
            <a:r>
              <a:rPr dirty="0"/>
              <a:t>、有无排尿或排便失禁等。 </a:t>
            </a:r>
          </a:p>
          <a:p>
            <a:pPr lvl="1"/>
            <a:r>
              <a:rPr dirty="0" smtClean="0"/>
              <a:t>头颈部评估</a:t>
            </a:r>
            <a:endParaRPr lang="en-US" dirty="0" smtClean="0"/>
          </a:p>
          <a:p>
            <a:pPr lvl="2"/>
            <a:r>
              <a:rPr dirty="0" smtClean="0"/>
              <a:t>有无口腔炎</a:t>
            </a:r>
            <a:r>
              <a:rPr dirty="0"/>
              <a:t>、结膜炎、角膜炎、角膜溃疡、瞳孔变化、</a:t>
            </a:r>
            <a:r>
              <a:rPr dirty="0" smtClean="0"/>
              <a:t>对光反射迟钝或消失等</a:t>
            </a:r>
            <a:r>
              <a:rPr dirty="0"/>
              <a:t>。 </a:t>
            </a:r>
          </a:p>
          <a:p>
            <a:pPr lvl="1"/>
            <a:r>
              <a:rPr dirty="0" smtClean="0"/>
              <a:t>胸部评估</a:t>
            </a:r>
            <a:endParaRPr lang="en-US" dirty="0" smtClean="0"/>
          </a:p>
          <a:p>
            <a:pPr lvl="2"/>
            <a:r>
              <a:rPr dirty="0" smtClean="0"/>
              <a:t>肺部有无湿啰音</a:t>
            </a:r>
            <a:r>
              <a:rPr dirty="0"/>
              <a:t>，有无心律失常、心音遥远等。 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339166" cy="5033978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 （三）实验室及其他检查</a:t>
            </a:r>
            <a:endParaRPr lang="en-US" altLang="zh-CN" dirty="0" smtClean="0"/>
          </a:p>
          <a:p>
            <a:pPr lvl="1"/>
            <a:r>
              <a:rPr dirty="0" smtClean="0"/>
              <a:t>血常规</a:t>
            </a:r>
            <a:r>
              <a:rPr dirty="0"/>
              <a:t>、血糖、血气分析、电解质、</a:t>
            </a:r>
            <a:r>
              <a:rPr dirty="0" smtClean="0"/>
              <a:t>肝肾功能等必要的实验室检查   </a:t>
            </a:r>
            <a:endParaRPr dirty="0"/>
          </a:p>
          <a:p>
            <a:pPr lvl="1"/>
            <a:r>
              <a:rPr dirty="0" smtClean="0"/>
              <a:t>心电图</a:t>
            </a:r>
            <a:r>
              <a:rPr dirty="0"/>
              <a:t>、脑电图、脑血管造影、放射性核素扫描、</a:t>
            </a:r>
            <a:r>
              <a:rPr lang="en-US" altLang="zh-CN" dirty="0"/>
              <a:t>CT  </a:t>
            </a:r>
            <a:r>
              <a:rPr dirty="0"/>
              <a:t>和 </a:t>
            </a:r>
            <a:r>
              <a:rPr lang="en-US" altLang="zh-CN" dirty="0"/>
              <a:t>MRI</a:t>
            </a:r>
            <a:r>
              <a:rPr dirty="0" smtClean="0"/>
              <a:t>等检查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>
                <a:ea typeface="隶书" pitchFamily="49" charset="-122"/>
              </a:rPr>
              <a:t>急性意识</a:t>
            </a:r>
            <a:r>
              <a:rPr lang="zh-CN" altLang="en-US" sz="2800" dirty="0" smtClean="0">
                <a:ea typeface="隶书" pitchFamily="49" charset="-122"/>
              </a:rPr>
              <a:t>障碍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脑出血有关；与肺性脑病、肝性脑病有关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等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r>
              <a:rPr lang="zh-CN" altLang="en-US" sz="2800" dirty="0" smtClean="0">
                <a:ea typeface="隶书" pitchFamily="49" charset="-122"/>
              </a:rPr>
              <a:t>清理呼吸道</a:t>
            </a:r>
            <a:r>
              <a:rPr lang="zh-CN" altLang="en-US" sz="2800" dirty="0" smtClean="0">
                <a:ea typeface="隶书" pitchFamily="49" charset="-122"/>
              </a:rPr>
              <a:t>无效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意识障碍所致咳嗽、吞咽反射减弱或消失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r>
              <a:rPr lang="zh-CN" altLang="en-US" sz="2800" dirty="0" smtClean="0">
                <a:ea typeface="隶书" pitchFamily="49" charset="-122"/>
              </a:rPr>
              <a:t>排尿</a:t>
            </a:r>
            <a:r>
              <a:rPr lang="zh-CN" altLang="en-US" sz="2800" dirty="0" smtClean="0">
                <a:ea typeface="隶书" pitchFamily="49" charset="-122"/>
              </a:rPr>
              <a:t>障碍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意识丧失所致排尿功能障碍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</a:t>
            </a:r>
            <a:r>
              <a:rPr lang="zh-CN" altLang="en-US" dirty="0" smtClean="0"/>
              <a:t> </a:t>
            </a:r>
            <a:endParaRPr lang="zh-CN" altLang="en-US" dirty="0" smtClean="0"/>
          </a:p>
          <a:p>
            <a:r>
              <a:rPr lang="zh-CN" altLang="en-US" sz="2800" dirty="0" smtClean="0">
                <a:ea typeface="隶书" pitchFamily="49" charset="-122"/>
              </a:rPr>
              <a:t>排便</a:t>
            </a:r>
            <a:r>
              <a:rPr lang="zh-CN" altLang="en-US" sz="2800" dirty="0" smtClean="0">
                <a:ea typeface="隶书" pitchFamily="49" charset="-122"/>
              </a:rPr>
              <a:t>失禁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意识丧失所致排便功能障碍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 </a:t>
            </a:r>
            <a:endParaRPr lang="en-US" altLang="zh-CN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r>
              <a:rPr lang="zh-CN" altLang="en-US" sz="2800" dirty="0" smtClean="0">
                <a:ea typeface="隶书" pitchFamily="49" charset="-122"/>
              </a:rPr>
              <a:t>口腔黏膜受损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意识障碍丧失自理能力及唾液分泌减少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 </a:t>
            </a:r>
            <a:endParaRPr lang="en-US" altLang="zh-CN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r>
              <a:rPr lang="zh-CN" altLang="en-US" sz="2800" dirty="0" smtClean="0">
                <a:ea typeface="隶书" pitchFamily="49" charset="-122"/>
              </a:rPr>
              <a:t>营养失调：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低于机体需要量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 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意识障碍不能正常进食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 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三、常见护理诊断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839200" cy="5033978"/>
          </a:xfrm>
        </p:spPr>
        <p:txBody>
          <a:bodyPr/>
          <a:lstStyle/>
          <a:p>
            <a:r>
              <a:rPr lang="zh-CN" altLang="en-US" sz="3200" dirty="0" smtClean="0">
                <a:ea typeface="隶书" pitchFamily="49" charset="-122"/>
              </a:rPr>
              <a:t>有感染的</a:t>
            </a:r>
            <a:r>
              <a:rPr lang="zh-CN" altLang="en-US" sz="3200" dirty="0" smtClean="0">
                <a:ea typeface="隶书" pitchFamily="49" charset="-122"/>
              </a:rPr>
              <a:t>危险  </a:t>
            </a:r>
            <a:r>
              <a:rPr lang="zh-CN" altLang="en-US" sz="32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3200" dirty="0" smtClean="0">
                <a:solidFill>
                  <a:srgbClr val="990033"/>
                </a:solidFill>
                <a:ea typeface="隶书" pitchFamily="49" charset="-122"/>
              </a:rPr>
              <a:t>意识障碍所致咳嗽、吞咽反射减弱或消失有关；与侵入性导尿装置</a:t>
            </a:r>
            <a:r>
              <a:rPr lang="zh-CN" altLang="en-US" sz="3200" dirty="0" smtClean="0">
                <a:solidFill>
                  <a:srgbClr val="990033"/>
                </a:solidFill>
                <a:ea typeface="隶书" pitchFamily="49" charset="-122"/>
              </a:rPr>
              <a:t>有关</a:t>
            </a:r>
            <a:endParaRPr lang="en-US" altLang="zh-CN" sz="3200" dirty="0" smtClean="0">
              <a:solidFill>
                <a:srgbClr val="990033"/>
              </a:solidFill>
              <a:ea typeface="隶书" pitchFamily="49" charset="-122"/>
            </a:endParaRPr>
          </a:p>
          <a:p>
            <a:r>
              <a:rPr lang="zh-CN" altLang="en-US" sz="3200" dirty="0" smtClean="0">
                <a:ea typeface="隶书" pitchFamily="49" charset="-122"/>
              </a:rPr>
              <a:t>有皮肤完整性受损的</a:t>
            </a:r>
            <a:r>
              <a:rPr lang="zh-CN" altLang="en-US" sz="3200" dirty="0" smtClean="0">
                <a:ea typeface="隶书" pitchFamily="49" charset="-122"/>
              </a:rPr>
              <a:t>危险  </a:t>
            </a:r>
            <a:r>
              <a:rPr lang="zh-CN" altLang="en-US" sz="32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3200" dirty="0" smtClean="0">
                <a:solidFill>
                  <a:srgbClr val="990033"/>
                </a:solidFill>
                <a:ea typeface="隶书" pitchFamily="49" charset="-122"/>
              </a:rPr>
              <a:t>意识障碍所致自主运动消失有关；与意识障碍所致排便、排尿失禁</a:t>
            </a:r>
            <a:r>
              <a:rPr lang="zh-CN" altLang="en-US" sz="3200" dirty="0" smtClean="0">
                <a:solidFill>
                  <a:srgbClr val="990033"/>
                </a:solidFill>
                <a:ea typeface="隶书" pitchFamily="49" charset="-122"/>
              </a:rPr>
              <a:t>有关 </a:t>
            </a:r>
            <a:endParaRPr lang="zh-CN" altLang="en-US" sz="3200" dirty="0" smtClean="0">
              <a:solidFill>
                <a:srgbClr val="990033"/>
              </a:solidFill>
              <a:ea typeface="隶书" pitchFamily="49" charset="-122"/>
            </a:endParaRPr>
          </a:p>
          <a:p>
            <a:r>
              <a:rPr lang="zh-CN" altLang="en-US" sz="3200" dirty="0" smtClean="0">
                <a:ea typeface="隶书" pitchFamily="49" charset="-122"/>
              </a:rPr>
              <a:t>有受伤害的</a:t>
            </a:r>
            <a:r>
              <a:rPr lang="zh-CN" altLang="en-US" sz="3200" dirty="0" smtClean="0">
                <a:ea typeface="隶书" pitchFamily="49" charset="-122"/>
              </a:rPr>
              <a:t>危险  </a:t>
            </a:r>
            <a:r>
              <a:rPr lang="zh-CN" altLang="en-US" sz="32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3200" dirty="0" smtClean="0">
                <a:solidFill>
                  <a:srgbClr val="990033"/>
                </a:solidFill>
                <a:ea typeface="隶书" pitchFamily="49" charset="-122"/>
              </a:rPr>
              <a:t>意识障碍所致躁动不安</a:t>
            </a:r>
            <a:r>
              <a:rPr lang="zh-CN" altLang="en-US" sz="3200" dirty="0" smtClean="0">
                <a:solidFill>
                  <a:srgbClr val="990033"/>
                </a:solidFill>
                <a:ea typeface="隶书" pitchFamily="49" charset="-122"/>
              </a:rPr>
              <a:t>有关 </a:t>
            </a:r>
            <a:endParaRPr lang="zh-CN" altLang="en-US" sz="3200" dirty="0" smtClean="0">
              <a:solidFill>
                <a:srgbClr val="990033"/>
              </a:solidFill>
              <a:ea typeface="隶书" pitchFamily="49" charset="-122"/>
            </a:endParaRPr>
          </a:p>
          <a:p>
            <a:pPr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三、常见护理诊断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（一）概念</a:t>
            </a:r>
            <a:endParaRPr lang="en-US" altLang="zh-CN" dirty="0" smtClean="0"/>
          </a:p>
          <a:p>
            <a:pPr lvl="1"/>
            <a:r>
              <a:rPr dirty="0" smtClean="0"/>
              <a:t>意识障碍</a:t>
            </a:r>
            <a:endParaRPr lang="en-US" dirty="0" smtClean="0"/>
          </a:p>
          <a:p>
            <a:pPr lvl="2"/>
            <a:r>
              <a:rPr dirty="0" smtClean="0"/>
              <a:t>指人对周围环境及自身状态的识别和察觉能力出现障碍</a:t>
            </a:r>
            <a:r>
              <a:rPr dirty="0"/>
              <a:t>，对外界环境刺激缺乏反应的一种精神状态。</a:t>
            </a:r>
            <a:endParaRPr lang="en-US" dirty="0" smtClean="0"/>
          </a:p>
          <a:p>
            <a:pPr>
              <a:buNone/>
            </a:pPr>
            <a:endParaRPr dirty="0"/>
          </a:p>
          <a:p>
            <a:pPr lvl="2">
              <a:buNone/>
            </a:pPr>
            <a:endParaRPr 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一、概述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（二）发生机制</a:t>
            </a:r>
            <a:endParaRPr lang="en-US" altLang="zh-CN" dirty="0" smtClean="0"/>
          </a:p>
          <a:p>
            <a:pPr lvl="1"/>
            <a:r>
              <a:rPr dirty="0"/>
              <a:t>意识由意识内容和其“开关”</a:t>
            </a:r>
            <a:r>
              <a:rPr dirty="0" smtClean="0"/>
              <a:t>系统组成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一、概述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571472" y="2428868"/>
            <a:ext cx="7858180" cy="3732578"/>
            <a:chOff x="571472" y="2428868"/>
            <a:chExt cx="7858180" cy="3732578"/>
          </a:xfrm>
        </p:grpSpPr>
        <p:grpSp>
          <p:nvGrpSpPr>
            <p:cNvPr id="15" name="组合 14"/>
            <p:cNvGrpSpPr/>
            <p:nvPr/>
          </p:nvGrpSpPr>
          <p:grpSpPr>
            <a:xfrm>
              <a:off x="2643174" y="2428868"/>
              <a:ext cx="2214578" cy="1571636"/>
              <a:chOff x="2643174" y="2428868"/>
              <a:chExt cx="2214578" cy="1571636"/>
            </a:xfrm>
          </p:grpSpPr>
          <p:sp>
            <p:nvSpPr>
              <p:cNvPr id="6" name="Rectangle 6"/>
              <p:cNvSpPr>
                <a:spLocks noChangeArrowheads="1"/>
              </p:cNvSpPr>
              <p:nvPr/>
            </p:nvSpPr>
            <p:spPr bwMode="auto">
              <a:xfrm>
                <a:off x="2643174" y="2428868"/>
                <a:ext cx="2214578" cy="357135"/>
              </a:xfrm>
              <a:prstGeom prst="rect">
                <a:avLst/>
              </a:prstGeom>
              <a:noFill/>
              <a:ln w="28575">
                <a:solidFill>
                  <a:srgbClr val="9900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zh-CN" altLang="en-US" sz="2000" dirty="0" smtClean="0">
                    <a:solidFill>
                      <a:srgbClr val="000099"/>
                    </a:solidFill>
                    <a:ea typeface="华文新魏" pitchFamily="2" charset="-122"/>
                  </a:rPr>
                  <a:t>意识“开关”系统</a:t>
                </a:r>
                <a:endParaRPr lang="zh-CN" altLang="en-US" sz="2000" dirty="0">
                  <a:solidFill>
                    <a:srgbClr val="000099"/>
                  </a:solidFill>
                  <a:ea typeface="华文新魏" pitchFamily="2" charset="-122"/>
                </a:endParaRPr>
              </a:p>
            </p:txBody>
          </p:sp>
          <p:cxnSp>
            <p:nvCxnSpPr>
              <p:cNvPr id="11" name="直接箭头连接符 10"/>
              <p:cNvCxnSpPr/>
              <p:nvPr/>
            </p:nvCxnSpPr>
            <p:spPr>
              <a:xfrm>
                <a:off x="3500430" y="3214686"/>
                <a:ext cx="571504" cy="1588"/>
              </a:xfrm>
              <a:prstGeom prst="straightConnector1">
                <a:avLst/>
              </a:prstGeom>
              <a:ln w="28575">
                <a:solidFill>
                  <a:srgbClr val="692AA2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箭头连接符 12"/>
              <p:cNvCxnSpPr/>
              <p:nvPr/>
            </p:nvCxnSpPr>
            <p:spPr>
              <a:xfrm rot="5400000">
                <a:off x="3179753" y="3392487"/>
                <a:ext cx="1214446" cy="1588"/>
              </a:xfrm>
              <a:prstGeom prst="straightConnector1">
                <a:avLst/>
              </a:prstGeom>
              <a:ln w="28575">
                <a:solidFill>
                  <a:srgbClr val="692AA2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Rectangle 8"/>
            <p:cNvSpPr>
              <a:spLocks noChangeArrowheads="1"/>
            </p:cNvSpPr>
            <p:nvPr/>
          </p:nvSpPr>
          <p:spPr bwMode="auto">
            <a:xfrm>
              <a:off x="1571604" y="3071810"/>
              <a:ext cx="1825945" cy="374992"/>
            </a:xfrm>
            <a:prstGeom prst="rect">
              <a:avLst/>
            </a:prstGeom>
            <a:solidFill>
              <a:schemeClr val="bg1"/>
            </a:solidFill>
            <a:ln w="28575">
              <a:gradFill>
                <a:gsLst>
                  <a:gs pos="0">
                    <a:srgbClr val="8488C4"/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 scaled="0"/>
              </a:gra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sz="2000" dirty="0" smtClean="0">
                  <a:solidFill>
                    <a:srgbClr val="990033"/>
                  </a:solidFill>
                  <a:ea typeface="华文新魏" pitchFamily="2" charset="-122"/>
                </a:rPr>
                <a:t>感觉传导径路</a:t>
              </a:r>
              <a:endParaRPr lang="zh-CN" altLang="en-US" sz="2000" dirty="0">
                <a:solidFill>
                  <a:srgbClr val="990033"/>
                </a:solidFill>
                <a:ea typeface="华文新魏" pitchFamily="2" charset="-122"/>
              </a:endParaRPr>
            </a:p>
          </p:txBody>
        </p:sp>
        <p:sp>
          <p:nvSpPr>
            <p:cNvPr id="21" name="Rectangle 8"/>
            <p:cNvSpPr>
              <a:spLocks noChangeArrowheads="1"/>
            </p:cNvSpPr>
            <p:nvPr/>
          </p:nvSpPr>
          <p:spPr bwMode="auto">
            <a:xfrm>
              <a:off x="4071934" y="3071810"/>
              <a:ext cx="1857388" cy="374992"/>
            </a:xfrm>
            <a:prstGeom prst="rect">
              <a:avLst/>
            </a:prstGeom>
            <a:noFill/>
            <a:ln w="28575">
              <a:gradFill>
                <a:gsLst>
                  <a:gs pos="0">
                    <a:srgbClr val="8488C4"/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 scaled="0"/>
              </a:gra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sz="2000" dirty="0" smtClean="0">
                  <a:solidFill>
                    <a:srgbClr val="990033"/>
                  </a:solidFill>
                  <a:ea typeface="华文新魏" pitchFamily="2" charset="-122"/>
                </a:rPr>
                <a:t>脑干网状结构</a:t>
              </a:r>
              <a:endParaRPr lang="zh-CN" altLang="en-US" sz="2000" dirty="0">
                <a:solidFill>
                  <a:srgbClr val="990033"/>
                </a:solidFill>
                <a:ea typeface="华文新魏" pitchFamily="2" charset="-122"/>
              </a:endParaRPr>
            </a:p>
          </p:txBody>
        </p:sp>
        <p:sp>
          <p:nvSpPr>
            <p:cNvPr id="22" name="Rectangle 8"/>
            <p:cNvSpPr>
              <a:spLocks noChangeArrowheads="1"/>
            </p:cNvSpPr>
            <p:nvPr/>
          </p:nvSpPr>
          <p:spPr bwMode="auto">
            <a:xfrm>
              <a:off x="3214678" y="4000504"/>
              <a:ext cx="1183003" cy="374992"/>
            </a:xfrm>
            <a:prstGeom prst="rect">
              <a:avLst/>
            </a:prstGeom>
            <a:noFill/>
            <a:ln w="28575">
              <a:solidFill>
                <a:srgbClr val="9900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sz="2000" dirty="0" smtClean="0">
                  <a:solidFill>
                    <a:srgbClr val="990033"/>
                  </a:solidFill>
                  <a:ea typeface="华文新魏" pitchFamily="2" charset="-122"/>
                </a:rPr>
                <a:t>大脑皮质</a:t>
              </a:r>
              <a:endParaRPr lang="zh-CN" altLang="en-US" sz="2000" dirty="0">
                <a:solidFill>
                  <a:srgbClr val="990033"/>
                </a:solidFill>
                <a:ea typeface="华文新魏" pitchFamily="2" charset="-122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428992" y="3500438"/>
              <a:ext cx="7858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000099"/>
                  </a:solidFill>
                  <a:ea typeface="华文新魏" pitchFamily="2" charset="-122"/>
                </a:rPr>
                <a:t>激活</a:t>
              </a:r>
            </a:p>
          </p:txBody>
        </p:sp>
        <p:cxnSp>
          <p:nvCxnSpPr>
            <p:cNvPr id="25" name="AutoShape 19"/>
            <p:cNvCxnSpPr>
              <a:cxnSpLocks noChangeShapeType="1"/>
            </p:cNvCxnSpPr>
            <p:nvPr/>
          </p:nvCxnSpPr>
          <p:spPr bwMode="auto">
            <a:xfrm rot="5400000">
              <a:off x="3536943" y="4678371"/>
              <a:ext cx="500066" cy="1588"/>
            </a:xfrm>
            <a:prstGeom prst="straightConnector1">
              <a:avLst/>
            </a:prstGeom>
            <a:noFill/>
            <a:ln w="28575">
              <a:solidFill>
                <a:srgbClr val="6600CC"/>
              </a:solidFill>
              <a:miter lim="800000"/>
              <a:headEnd/>
              <a:tailEnd type="triangle" w="med" len="med"/>
            </a:ln>
          </p:spPr>
        </p:cxn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2928926" y="4929198"/>
              <a:ext cx="1785950" cy="374992"/>
            </a:xfrm>
            <a:prstGeom prst="rect">
              <a:avLst/>
            </a:prstGeom>
            <a:noFill/>
            <a:ln w="28575">
              <a:solidFill>
                <a:srgbClr val="9900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sz="2000" dirty="0" smtClean="0">
                  <a:solidFill>
                    <a:srgbClr val="000099"/>
                  </a:solidFill>
                  <a:ea typeface="华文新魏" pitchFamily="2" charset="-122"/>
                </a:rPr>
                <a:t>机体觉醒状态</a:t>
              </a:r>
            </a:p>
          </p:txBody>
        </p:sp>
        <p:cxnSp>
          <p:nvCxnSpPr>
            <p:cNvPr id="29" name="AutoShape 19"/>
            <p:cNvCxnSpPr>
              <a:cxnSpLocks noChangeShapeType="1"/>
            </p:cNvCxnSpPr>
            <p:nvPr/>
          </p:nvCxnSpPr>
          <p:spPr bwMode="auto">
            <a:xfrm rot="5400000">
              <a:off x="3536943" y="5535627"/>
              <a:ext cx="500066" cy="1588"/>
            </a:xfrm>
            <a:prstGeom prst="straightConnector1">
              <a:avLst/>
            </a:prstGeom>
            <a:noFill/>
            <a:ln w="28575">
              <a:solidFill>
                <a:srgbClr val="6600CC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0" name="Rectangle 8"/>
            <p:cNvSpPr>
              <a:spLocks noChangeArrowheads="1"/>
            </p:cNvSpPr>
            <p:nvPr/>
          </p:nvSpPr>
          <p:spPr bwMode="auto">
            <a:xfrm>
              <a:off x="3214678" y="5786454"/>
              <a:ext cx="1183003" cy="374992"/>
            </a:xfrm>
            <a:prstGeom prst="rect">
              <a:avLst/>
            </a:prstGeom>
            <a:noFill/>
            <a:ln w="28575">
              <a:solidFill>
                <a:srgbClr val="9900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sz="2000" dirty="0" smtClean="0">
                  <a:solidFill>
                    <a:srgbClr val="990033"/>
                  </a:solidFill>
                  <a:ea typeface="华文新魏" pitchFamily="2" charset="-122"/>
                </a:rPr>
                <a:t>意识内容</a:t>
              </a:r>
              <a:endParaRPr lang="zh-CN" altLang="en-US" sz="2000" dirty="0">
                <a:solidFill>
                  <a:srgbClr val="990033"/>
                </a:solidFill>
                <a:ea typeface="华文新魏" pitchFamily="2" charset="-122"/>
              </a:endParaRPr>
            </a:p>
          </p:txBody>
        </p:sp>
        <p:sp>
          <p:nvSpPr>
            <p:cNvPr id="31" name="线形标注 2 30"/>
            <p:cNvSpPr/>
            <p:nvPr/>
          </p:nvSpPr>
          <p:spPr>
            <a:xfrm>
              <a:off x="5857884" y="4500570"/>
              <a:ext cx="2571768" cy="1643074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90440"/>
                <a:gd name="adj6" fmla="val -53874"/>
              </a:avLst>
            </a:prstGeom>
            <a:solidFill>
              <a:schemeClr val="bg1"/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b="1" dirty="0" smtClean="0">
                  <a:solidFill>
                    <a:srgbClr val="00B050"/>
                  </a:solidFill>
                  <a:latin typeface="楷体_GB2312" pitchFamily="49" charset="-122"/>
                  <a:ea typeface="楷体_GB2312" pitchFamily="49" charset="-122"/>
                </a:rPr>
                <a:t>包括记忆、思维、理解、定向力和情感等精神活动；通过视、听、语言和复杂运动等与外界保持紧密联系的能力。</a:t>
              </a:r>
              <a:endParaRPr lang="zh-CN" altLang="en-US" b="1" dirty="0">
                <a:solidFill>
                  <a:srgbClr val="00B05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32" name="线形标注 3 31"/>
            <p:cNvSpPr/>
            <p:nvPr/>
          </p:nvSpPr>
          <p:spPr>
            <a:xfrm flipH="1">
              <a:off x="571472" y="3643314"/>
              <a:ext cx="1643074" cy="714380"/>
            </a:xfrm>
            <a:prstGeom prst="borderCallout3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74054"/>
                <a:gd name="adj6" fmla="val -17332"/>
                <a:gd name="adj7" fmla="val 73902"/>
                <a:gd name="adj8" fmla="val -52471"/>
              </a:avLst>
            </a:prstGeom>
            <a:solidFill>
              <a:schemeClr val="bg1"/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b="1" dirty="0" smtClean="0">
                  <a:solidFill>
                    <a:srgbClr val="00B050"/>
                  </a:solidFill>
                  <a:latin typeface="楷体_GB2312" pitchFamily="49" charset="-122"/>
                  <a:ea typeface="楷体_GB2312" pitchFamily="49" charset="-122"/>
                </a:rPr>
                <a:t>功能完整时，</a:t>
              </a:r>
              <a:endParaRPr lang="en-US" altLang="zh-CN" b="1" dirty="0" smtClean="0">
                <a:solidFill>
                  <a:srgbClr val="00B050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r>
                <a:rPr lang="zh-CN" altLang="en-US" b="1" dirty="0" smtClean="0">
                  <a:solidFill>
                    <a:srgbClr val="00B050"/>
                  </a:solidFill>
                  <a:latin typeface="楷体_GB2312" pitchFamily="49" charset="-122"/>
                  <a:ea typeface="楷体_GB2312" pitchFamily="49" charset="-122"/>
                </a:rPr>
                <a:t>意识活动清醒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（二）发生机制</a:t>
            </a:r>
            <a:endParaRPr lang="en-US" altLang="zh-CN" dirty="0" smtClean="0"/>
          </a:p>
          <a:p>
            <a:pPr lvl="1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一、概述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1714480" y="2348880"/>
            <a:ext cx="5786478" cy="2875322"/>
            <a:chOff x="2714612" y="2571744"/>
            <a:chExt cx="5786478" cy="2875322"/>
          </a:xfrm>
        </p:grpSpPr>
        <p:sp>
          <p:nvSpPr>
            <p:cNvPr id="6" name="圆角矩形 5"/>
            <p:cNvSpPr/>
            <p:nvPr/>
          </p:nvSpPr>
          <p:spPr>
            <a:xfrm>
              <a:off x="3286116" y="4000504"/>
              <a:ext cx="2000264" cy="428628"/>
            </a:xfrm>
            <a:prstGeom prst="roundRect">
              <a:avLst/>
            </a:prstGeom>
            <a:solidFill>
              <a:schemeClr val="bg1"/>
            </a:solidFill>
            <a:ln cmpd="sng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b="1" dirty="0" smtClean="0">
                  <a:solidFill>
                    <a:srgbClr val="00B050"/>
                  </a:solidFill>
                  <a:latin typeface="楷体_GB2312" pitchFamily="49" charset="-122"/>
                  <a:ea typeface="楷体_GB2312" pitchFamily="49" charset="-122"/>
                </a:rPr>
                <a:t>脑细胞代谢紊乱</a:t>
              </a:r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714612" y="5072074"/>
              <a:ext cx="3214710" cy="374992"/>
            </a:xfrm>
            <a:prstGeom prst="rect">
              <a:avLst/>
            </a:prstGeom>
            <a:noFill/>
            <a:ln w="28575" cmpd="sng">
              <a:solidFill>
                <a:srgbClr val="1D1496"/>
              </a:solidFill>
              <a:prstDash val="solid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sz="2000" dirty="0" smtClean="0">
                  <a:solidFill>
                    <a:srgbClr val="990033"/>
                  </a:solidFill>
                  <a:ea typeface="华文新魏" pitchFamily="2" charset="-122"/>
                </a:rPr>
                <a:t>大脑皮质或脑干网状结构</a:t>
              </a:r>
              <a:endParaRPr lang="zh-CN" altLang="en-US" sz="2000" dirty="0">
                <a:solidFill>
                  <a:srgbClr val="990033"/>
                </a:solidFill>
                <a:ea typeface="华文新魏" pitchFamily="2" charset="-122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2714612" y="2571744"/>
              <a:ext cx="3071834" cy="803620"/>
            </a:xfrm>
            <a:prstGeom prst="rect">
              <a:avLst/>
            </a:prstGeom>
            <a:noFill/>
            <a:ln w="28575">
              <a:solidFill>
                <a:schemeClr val="accent2">
                  <a:lumMod val="7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zh-CN" altLang="en-US" sz="2000" dirty="0" smtClean="0">
                  <a:solidFill>
                    <a:srgbClr val="990033"/>
                  </a:solidFill>
                  <a:ea typeface="华文新魏" pitchFamily="2" charset="-122"/>
                </a:rPr>
                <a:t>脑缺血、缺氧，或葡萄糖</a:t>
              </a:r>
              <a:endParaRPr lang="en-US" altLang="zh-CN" sz="2000" dirty="0" smtClean="0">
                <a:solidFill>
                  <a:srgbClr val="990033"/>
                </a:solidFill>
                <a:ea typeface="华文新魏" pitchFamily="2" charset="-122"/>
              </a:endParaRPr>
            </a:p>
            <a:p>
              <a:r>
                <a:rPr lang="zh-CN" altLang="en-US" sz="2000" dirty="0" smtClean="0">
                  <a:solidFill>
                    <a:srgbClr val="990033"/>
                  </a:solidFill>
                  <a:ea typeface="华文新魏" pitchFamily="2" charset="-122"/>
                </a:rPr>
                <a:t>供给不足、酶代谢异常等</a:t>
              </a:r>
            </a:p>
          </p:txBody>
        </p:sp>
        <p:cxnSp>
          <p:nvCxnSpPr>
            <p:cNvPr id="11" name="AutoShape 19"/>
            <p:cNvCxnSpPr>
              <a:cxnSpLocks noChangeShapeType="1"/>
            </p:cNvCxnSpPr>
            <p:nvPr/>
          </p:nvCxnSpPr>
          <p:spPr bwMode="auto">
            <a:xfrm rot="5400000">
              <a:off x="3965571" y="3678239"/>
              <a:ext cx="500066" cy="1588"/>
            </a:xfrm>
            <a:prstGeom prst="straightConnector1">
              <a:avLst/>
            </a:prstGeom>
            <a:noFill/>
            <a:ln w="28575">
              <a:solidFill>
                <a:srgbClr val="6600CC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2" name="AutoShape 19"/>
            <p:cNvCxnSpPr>
              <a:cxnSpLocks noChangeShapeType="1"/>
            </p:cNvCxnSpPr>
            <p:nvPr/>
          </p:nvCxnSpPr>
          <p:spPr bwMode="auto">
            <a:xfrm rot="5400000">
              <a:off x="3965571" y="4749809"/>
              <a:ext cx="500066" cy="1588"/>
            </a:xfrm>
            <a:prstGeom prst="straightConnector1">
              <a:avLst/>
            </a:prstGeom>
            <a:noFill/>
            <a:ln w="28575">
              <a:solidFill>
                <a:srgbClr val="6600CC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3" name="形状 12"/>
            <p:cNvCxnSpPr/>
            <p:nvPr/>
          </p:nvCxnSpPr>
          <p:spPr bwMode="auto">
            <a:xfrm flipV="1">
              <a:off x="6000760" y="4214818"/>
              <a:ext cx="1143008" cy="107157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692AA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圆角矩形 22"/>
            <p:cNvSpPr/>
            <p:nvPr/>
          </p:nvSpPr>
          <p:spPr>
            <a:xfrm>
              <a:off x="7143768" y="4000504"/>
              <a:ext cx="1357322" cy="428628"/>
            </a:xfrm>
            <a:prstGeom prst="roundRect">
              <a:avLst/>
            </a:prstGeom>
            <a:solidFill>
              <a:schemeClr val="bg1"/>
            </a:solidFill>
            <a:ln cmpd="sng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 smtClean="0">
                  <a:solidFill>
                    <a:srgbClr val="000099"/>
                  </a:solidFill>
                  <a:latin typeface="Arial" charset="0"/>
                  <a:ea typeface="华文新魏" pitchFamily="2" charset="-122"/>
                </a:rPr>
                <a:t>意识障碍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786446" y="4643446"/>
              <a:ext cx="21431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latin typeface="楷体_GB2312" pitchFamily="49" charset="-122"/>
                  <a:ea typeface="楷体_GB2312" pitchFamily="49" charset="-122"/>
                </a:rPr>
                <a:t> 损害  功能抑制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（三）病因</a:t>
            </a:r>
            <a:endParaRPr lang="en-US" altLang="zh-CN" dirty="0" smtClean="0"/>
          </a:p>
          <a:p>
            <a:pPr lvl="1"/>
            <a:r>
              <a:rPr dirty="0" smtClean="0"/>
              <a:t>颅脑疾病 </a:t>
            </a:r>
            <a:endParaRPr dirty="0"/>
          </a:p>
          <a:p>
            <a:pPr lvl="2"/>
            <a:r>
              <a:rPr dirty="0" smtClean="0"/>
              <a:t>感染</a:t>
            </a:r>
            <a:r>
              <a:rPr dirty="0"/>
              <a:t>：如脑炎、脑膜炎、脑脓肿等。 </a:t>
            </a:r>
          </a:p>
          <a:p>
            <a:pPr lvl="2"/>
            <a:r>
              <a:rPr dirty="0" smtClean="0"/>
              <a:t>脑血管疾病</a:t>
            </a:r>
            <a:r>
              <a:rPr dirty="0"/>
              <a:t>：如脑出血、</a:t>
            </a:r>
            <a:r>
              <a:rPr dirty="0" smtClean="0"/>
              <a:t>蛛网膜下腔出血等。</a:t>
            </a:r>
            <a:endParaRPr dirty="0"/>
          </a:p>
          <a:p>
            <a:pPr lvl="2"/>
            <a:r>
              <a:rPr dirty="0" smtClean="0"/>
              <a:t>占位性病变</a:t>
            </a:r>
            <a:r>
              <a:rPr dirty="0"/>
              <a:t>：如脑肿瘤。 </a:t>
            </a:r>
          </a:p>
          <a:p>
            <a:pPr lvl="2"/>
            <a:r>
              <a:rPr dirty="0" smtClean="0"/>
              <a:t>外伤</a:t>
            </a:r>
            <a:r>
              <a:rPr dirty="0"/>
              <a:t>：如脑震荡、脑挫伤、颅骨骨折等。 </a:t>
            </a:r>
          </a:p>
          <a:p>
            <a:pPr lvl="2"/>
            <a:r>
              <a:rPr dirty="0" smtClean="0"/>
              <a:t>癫痫。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一、概述</a:t>
            </a:r>
          </a:p>
        </p:txBody>
      </p:sp>
      <p:pic>
        <p:nvPicPr>
          <p:cNvPr id="27650" name="Picture 2" descr="C:\Documents and Settings\Administrator\Application Data\360se6\Application\User Data\temp\u=2467355540,1727041741&amp;fm=21&amp;gp=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46451" y="4356695"/>
            <a:ext cx="3209925" cy="1952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（三）病因</a:t>
            </a:r>
            <a:endParaRPr lang="en-US" altLang="zh-CN" dirty="0" smtClean="0"/>
          </a:p>
          <a:p>
            <a:pPr lvl="1"/>
            <a:r>
              <a:rPr dirty="0" smtClean="0"/>
              <a:t>全身性疾病 </a:t>
            </a:r>
            <a:endParaRPr dirty="0"/>
          </a:p>
          <a:p>
            <a:pPr lvl="2"/>
            <a:r>
              <a:rPr dirty="0" smtClean="0"/>
              <a:t>严重感染</a:t>
            </a:r>
            <a:r>
              <a:rPr dirty="0"/>
              <a:t>：如败血症、</a:t>
            </a:r>
            <a:r>
              <a:rPr dirty="0" smtClean="0"/>
              <a:t>中毒性肺炎等。 </a:t>
            </a:r>
            <a:endParaRPr dirty="0"/>
          </a:p>
          <a:p>
            <a:pPr lvl="2"/>
            <a:r>
              <a:rPr dirty="0" smtClean="0"/>
              <a:t>心血管疾病</a:t>
            </a:r>
            <a:r>
              <a:rPr dirty="0"/>
              <a:t>：如重度休克、心律失常引起的 </a:t>
            </a:r>
            <a:r>
              <a:rPr lang="en-US" altLang="zh-CN" dirty="0"/>
              <a:t>Adams-Stokes </a:t>
            </a:r>
            <a:r>
              <a:rPr dirty="0"/>
              <a:t>综合征等。 </a:t>
            </a:r>
          </a:p>
          <a:p>
            <a:pPr lvl="2"/>
            <a:r>
              <a:rPr dirty="0" smtClean="0"/>
              <a:t>内分泌与代谢性疾病</a:t>
            </a:r>
            <a:r>
              <a:rPr dirty="0"/>
              <a:t>：如肝性脑病、</a:t>
            </a:r>
            <a:r>
              <a:rPr dirty="0" smtClean="0"/>
              <a:t>尿毒症等。</a:t>
            </a:r>
            <a:endParaRPr dirty="0"/>
          </a:p>
          <a:p>
            <a:pPr lvl="2"/>
            <a:r>
              <a:rPr dirty="0" smtClean="0"/>
              <a:t>中毒</a:t>
            </a:r>
            <a:r>
              <a:rPr dirty="0"/>
              <a:t>：安眠药</a:t>
            </a:r>
            <a:r>
              <a:rPr dirty="0" smtClean="0"/>
              <a:t>、乙醇、一氧化碳及氰化物等中毒</a:t>
            </a:r>
            <a:r>
              <a:rPr dirty="0"/>
              <a:t>。 </a:t>
            </a:r>
          </a:p>
          <a:p>
            <a:pPr lvl="2"/>
            <a:r>
              <a:rPr dirty="0" smtClean="0"/>
              <a:t>物理性及缺氧性损害</a:t>
            </a:r>
            <a:r>
              <a:rPr dirty="0"/>
              <a:t>：如触电、</a:t>
            </a:r>
            <a:r>
              <a:rPr dirty="0" smtClean="0"/>
              <a:t>溺水等。</a:t>
            </a:r>
            <a:endParaRPr dirty="0"/>
          </a:p>
          <a:p>
            <a:pPr lvl="2"/>
            <a:r>
              <a:rPr dirty="0" smtClean="0"/>
              <a:t>水</a:t>
            </a:r>
            <a:r>
              <a:rPr dirty="0"/>
              <a:t>、电解质平衡紊乱：如稀释性低钠血症、低氯性碱中毒等。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一、概述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dirty="0" smtClean="0"/>
              <a:t>意识障碍的特点</a:t>
            </a:r>
            <a:endParaRPr lang="en-US" dirty="0" smtClean="0"/>
          </a:p>
          <a:p>
            <a:pPr lvl="2"/>
            <a:r>
              <a:rPr dirty="0"/>
              <a:t>包括起病时间、发病前有无诱因、病程长短、</a:t>
            </a:r>
            <a:r>
              <a:rPr dirty="0" smtClean="0"/>
              <a:t>意识障碍</a:t>
            </a:r>
            <a:r>
              <a:rPr dirty="0"/>
              <a:t>的表现及其进展等</a:t>
            </a:r>
            <a:r>
              <a:rPr dirty="0" smtClean="0"/>
              <a:t>。</a:t>
            </a:r>
            <a:endParaRPr lang="en-US" dirty="0" smtClean="0"/>
          </a:p>
          <a:p>
            <a:pPr lvl="2"/>
            <a:r>
              <a:rPr altLang="en-US" dirty="0" smtClean="0"/>
              <a:t>分类</a:t>
            </a:r>
            <a:endParaRPr lang="en-US" altLang="en-US" dirty="0" smtClean="0"/>
          </a:p>
          <a:p>
            <a:pPr lvl="3"/>
            <a:r>
              <a:rPr dirty="0" smtClean="0"/>
              <a:t>以觉醒状态改变为主的意识障碍</a:t>
            </a:r>
            <a:endParaRPr lang="en-US" dirty="0" smtClean="0"/>
          </a:p>
          <a:p>
            <a:pPr lvl="3"/>
            <a:r>
              <a:rPr dirty="0" smtClean="0"/>
              <a:t>以意识内容改变为主的意识障碍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24918" cy="5033978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dirty="0" smtClean="0"/>
              <a:t>以觉醒状态改变为主的意识障碍</a:t>
            </a:r>
            <a:endParaRPr lang="en-US" dirty="0" smtClean="0"/>
          </a:p>
          <a:p>
            <a:pPr lvl="2"/>
            <a:r>
              <a:rPr dirty="0" smtClean="0"/>
              <a:t>嗜睡</a:t>
            </a:r>
            <a:endParaRPr lang="en-US" dirty="0" smtClean="0"/>
          </a:p>
          <a:p>
            <a:pPr lvl="3"/>
            <a:r>
              <a:rPr dirty="0" smtClean="0"/>
              <a:t>患者处于一种持续性的病理性睡眠状态</a:t>
            </a:r>
            <a:endParaRPr lang="en-US" dirty="0" smtClean="0"/>
          </a:p>
          <a:p>
            <a:pPr lvl="3"/>
            <a:r>
              <a:rPr dirty="0" smtClean="0"/>
              <a:t>可被轻刺激唤醒</a:t>
            </a:r>
            <a:r>
              <a:rPr dirty="0"/>
              <a:t>，并能正确回答问题和做出各种反应，</a:t>
            </a:r>
            <a:r>
              <a:rPr dirty="0" smtClean="0"/>
              <a:t>但反应迟钝</a:t>
            </a:r>
            <a:endParaRPr lang="en-US" dirty="0" smtClean="0"/>
          </a:p>
          <a:p>
            <a:pPr lvl="3"/>
            <a:r>
              <a:rPr dirty="0" smtClean="0"/>
              <a:t>当刺激去除后很快又入睡</a:t>
            </a:r>
            <a:endParaRPr lang="en-US" altLang="zh-CN" dirty="0"/>
          </a:p>
          <a:p>
            <a:pPr lvl="3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dirty="0"/>
              <a:t>以觉醒状态改变为主的意识障碍</a:t>
            </a:r>
          </a:p>
          <a:p>
            <a:pPr lvl="2"/>
            <a:r>
              <a:rPr dirty="0" smtClean="0"/>
              <a:t>昏睡</a:t>
            </a:r>
            <a:endParaRPr lang="en-US" dirty="0" smtClean="0"/>
          </a:p>
          <a:p>
            <a:pPr lvl="3"/>
            <a:r>
              <a:rPr dirty="0"/>
              <a:t>患者处于沉睡状态，</a:t>
            </a:r>
            <a:r>
              <a:rPr dirty="0" smtClean="0"/>
              <a:t>难于唤醒</a:t>
            </a:r>
            <a:endParaRPr lang="en-US" dirty="0" smtClean="0"/>
          </a:p>
          <a:p>
            <a:pPr lvl="3"/>
            <a:r>
              <a:rPr dirty="0" smtClean="0"/>
              <a:t>虽在强烈刺激下</a:t>
            </a:r>
            <a:r>
              <a:rPr dirty="0"/>
              <a:t>（</a:t>
            </a:r>
            <a:r>
              <a:rPr dirty="0" smtClean="0"/>
              <a:t>如大声呼喊其姓名</a:t>
            </a:r>
            <a:r>
              <a:rPr dirty="0"/>
              <a:t>、摇动其身体、压迫眶上神经等），可被唤醒，</a:t>
            </a:r>
            <a:r>
              <a:rPr dirty="0" smtClean="0"/>
              <a:t>但很快又入睡</a:t>
            </a:r>
            <a:endParaRPr lang="en-US" dirty="0" smtClean="0"/>
          </a:p>
          <a:p>
            <a:pPr lvl="3"/>
            <a:r>
              <a:rPr dirty="0" smtClean="0"/>
              <a:t>醒时答话含糊或答非所问 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  <p:pic>
        <p:nvPicPr>
          <p:cNvPr id="33794" name="Picture 2" descr="C:\Documents and Settings\Administrator\Application Data\360se6\Application\User Data\temp\u=1414154723,601533324&amp;fm=21&amp;gp=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4208" y="4509120"/>
            <a:ext cx="2207825" cy="1657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1025</TotalTime>
  <Pages>0</Pages>
  <Words>795</Words>
  <Characters>0</Characters>
  <Application>Microsoft Office PowerPoint</Application>
  <DocSecurity>0</DocSecurity>
  <PresentationFormat>全屏显示(4:3)</PresentationFormat>
  <Lines>0</Lines>
  <Paragraphs>161</Paragraphs>
  <Slides>19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课件模板</vt:lpstr>
      <vt:lpstr>第十六节  意识障碍</vt:lpstr>
      <vt:lpstr>一、概述</vt:lpstr>
      <vt:lpstr>一、概述</vt:lpstr>
      <vt:lpstr>一、概述</vt:lpstr>
      <vt:lpstr>一、概述</vt:lpstr>
      <vt:lpstr>一、概述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三、常见护理诊断</vt:lpstr>
      <vt:lpstr>三、常见护理诊断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赵欣</cp:lastModifiedBy>
  <cp:revision>252</cp:revision>
  <cp:lastPrinted>1899-12-30T00:00:00Z</cp:lastPrinted>
  <dcterms:created xsi:type="dcterms:W3CDTF">2008-12-16T07:41:38Z</dcterms:created>
  <dcterms:modified xsi:type="dcterms:W3CDTF">2015-12-11T08:46:11Z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